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4"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E3C6439-2834-4591-BFD5-2B472D641F1E}" type="datetimeFigureOut">
              <a:rPr lang="en-US" smtClean="0"/>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F04D3-D03D-43B9-A84F-188FDC79E4CA}" type="slidenum">
              <a:rPr lang="en-US" smtClean="0"/>
              <a:t>‹#›</a:t>
            </a:fld>
            <a:endParaRPr lang="en-US"/>
          </a:p>
        </p:txBody>
      </p:sp>
    </p:spTree>
    <p:extLst>
      <p:ext uri="{BB962C8B-B14F-4D97-AF65-F5344CB8AC3E}">
        <p14:creationId xmlns:p14="http://schemas.microsoft.com/office/powerpoint/2010/main" val="120107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DE3C6439-2834-4591-BFD5-2B472D641F1E}" type="datetimeFigureOut">
              <a:rPr lang="en-US" smtClean="0"/>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F04D3-D03D-43B9-A84F-188FDC79E4CA}" type="slidenum">
              <a:rPr lang="en-US" smtClean="0"/>
              <a:t>‹#›</a:t>
            </a:fld>
            <a:endParaRPr lang="en-US"/>
          </a:p>
        </p:txBody>
      </p:sp>
    </p:spTree>
    <p:extLst>
      <p:ext uri="{BB962C8B-B14F-4D97-AF65-F5344CB8AC3E}">
        <p14:creationId xmlns:p14="http://schemas.microsoft.com/office/powerpoint/2010/main" val="1680118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E3C6439-2834-4591-BFD5-2B472D641F1E}" type="datetimeFigureOut">
              <a:rPr lang="en-US" smtClean="0"/>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F04D3-D03D-43B9-A84F-188FDC79E4CA}" type="slidenum">
              <a:rPr lang="en-US" smtClean="0"/>
              <a:t>‹#›</a:t>
            </a:fld>
            <a:endParaRPr lang="en-US"/>
          </a:p>
        </p:txBody>
      </p:sp>
    </p:spTree>
    <p:extLst>
      <p:ext uri="{BB962C8B-B14F-4D97-AF65-F5344CB8AC3E}">
        <p14:creationId xmlns:p14="http://schemas.microsoft.com/office/powerpoint/2010/main" val="378769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3C6439-2834-4591-BFD5-2B472D641F1E}" type="datetimeFigureOut">
              <a:rPr lang="en-US" smtClean="0"/>
              <a:t>11/27/2017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5F04D3-D03D-43B9-A84F-188FDC79E4CA}" type="slidenum">
              <a:rPr lang="en-US" smtClean="0"/>
              <a:t>‹#›</a:t>
            </a:fld>
            <a:endParaRPr lang="en-US"/>
          </a:p>
        </p:txBody>
      </p:sp>
    </p:spTree>
    <p:extLst>
      <p:ext uri="{BB962C8B-B14F-4D97-AF65-F5344CB8AC3E}">
        <p14:creationId xmlns:p14="http://schemas.microsoft.com/office/powerpoint/2010/main" val="4112362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E3C6439-2834-4591-BFD5-2B472D641F1E}" type="datetimeFigureOut">
              <a:rPr lang="en-US" smtClean="0"/>
              <a:t>11/27/2017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5F04D3-D03D-43B9-A84F-188FDC79E4CA}" type="slidenum">
              <a:rPr lang="en-US" smtClean="0"/>
              <a:t>‹#›</a:t>
            </a:fld>
            <a:endParaRPr lang="en-US"/>
          </a:p>
        </p:txBody>
      </p:sp>
    </p:spTree>
    <p:extLst>
      <p:ext uri="{BB962C8B-B14F-4D97-AF65-F5344CB8AC3E}">
        <p14:creationId xmlns:p14="http://schemas.microsoft.com/office/powerpoint/2010/main" val="3739963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DE3C6439-2834-4591-BFD5-2B472D641F1E}" type="datetimeFigureOut">
              <a:rPr lang="en-US" smtClean="0"/>
              <a:t>11/27/2017</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5B5F04D3-D03D-43B9-A84F-188FDC79E4CA}" type="slidenum">
              <a:rPr lang="en-US" smtClean="0"/>
              <a:t>‹#›</a:t>
            </a:fld>
            <a:endParaRPr lang="en-US"/>
          </a:p>
        </p:txBody>
      </p:sp>
    </p:spTree>
    <p:extLst>
      <p:ext uri="{BB962C8B-B14F-4D97-AF65-F5344CB8AC3E}">
        <p14:creationId xmlns:p14="http://schemas.microsoft.com/office/powerpoint/2010/main" val="799789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E3C6439-2834-4591-BFD5-2B472D641F1E}" type="datetimeFigureOut">
              <a:rPr lang="en-US" smtClean="0"/>
              <a:t>11/27/2017</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5B5F04D3-D03D-43B9-A84F-188FDC79E4CA}" type="slidenum">
              <a:rPr lang="en-US" smtClean="0"/>
              <a:t>‹#›</a:t>
            </a:fld>
            <a:endParaRPr lang="en-US"/>
          </a:p>
        </p:txBody>
      </p:sp>
    </p:spTree>
    <p:extLst>
      <p:ext uri="{BB962C8B-B14F-4D97-AF65-F5344CB8AC3E}">
        <p14:creationId xmlns:p14="http://schemas.microsoft.com/office/powerpoint/2010/main" val="3517123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DE3C6439-2834-4591-BFD5-2B472D641F1E}" type="datetimeFigureOut">
              <a:rPr lang="en-US" smtClean="0"/>
              <a:t>11/27/2017</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5B5F04D3-D03D-43B9-A84F-188FDC79E4CA}" type="slidenum">
              <a:rPr lang="en-US" smtClean="0"/>
              <a:t>‹#›</a:t>
            </a:fld>
            <a:endParaRPr lang="en-US"/>
          </a:p>
        </p:txBody>
      </p:sp>
    </p:spTree>
    <p:extLst>
      <p:ext uri="{BB962C8B-B14F-4D97-AF65-F5344CB8AC3E}">
        <p14:creationId xmlns:p14="http://schemas.microsoft.com/office/powerpoint/2010/main" val="360114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E3C6439-2834-4591-BFD5-2B472D641F1E}" type="datetimeFigureOut">
              <a:rPr lang="en-US" smtClean="0"/>
              <a:t>11/27/2017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5F04D3-D03D-43B9-A84F-188FDC79E4CA}" type="slidenum">
              <a:rPr lang="en-US" smtClean="0"/>
              <a:t>‹#›</a:t>
            </a:fld>
            <a:endParaRPr lang="en-US"/>
          </a:p>
        </p:txBody>
      </p:sp>
    </p:spTree>
    <p:extLst>
      <p:ext uri="{BB962C8B-B14F-4D97-AF65-F5344CB8AC3E}">
        <p14:creationId xmlns:p14="http://schemas.microsoft.com/office/powerpoint/2010/main" val="3819544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E3C6439-2834-4591-BFD5-2B472D641F1E}" type="datetimeFigureOut">
              <a:rPr lang="en-US" smtClean="0"/>
              <a:t>11/27/2017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5F04D3-D03D-43B9-A84F-188FDC79E4CA}" type="slidenum">
              <a:rPr lang="en-US" smtClean="0"/>
              <a:t>‹#›</a:t>
            </a:fld>
            <a:endParaRPr lang="en-US"/>
          </a:p>
        </p:txBody>
      </p:sp>
    </p:spTree>
    <p:extLst>
      <p:ext uri="{BB962C8B-B14F-4D97-AF65-F5344CB8AC3E}">
        <p14:creationId xmlns:p14="http://schemas.microsoft.com/office/powerpoint/2010/main" val="2746554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DE3C6439-2834-4591-BFD5-2B472D641F1E}" type="datetimeFigureOut">
              <a:rPr lang="en-US" smtClean="0"/>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F04D3-D03D-43B9-A84F-188FDC79E4CA}" type="slidenum">
              <a:rPr lang="en-US" smtClean="0"/>
              <a:t>‹#›</a:t>
            </a:fld>
            <a:endParaRPr lang="en-US"/>
          </a:p>
        </p:txBody>
      </p:sp>
    </p:spTree>
    <p:extLst>
      <p:ext uri="{BB962C8B-B14F-4D97-AF65-F5344CB8AC3E}">
        <p14:creationId xmlns:p14="http://schemas.microsoft.com/office/powerpoint/2010/main" val="19940327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DE3C6439-2834-4591-BFD5-2B472D641F1E}" type="datetimeFigureOut">
              <a:rPr lang="en-US" smtClean="0"/>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F04D3-D03D-43B9-A84F-188FDC79E4CA}"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220064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E3C6439-2834-4591-BFD5-2B472D641F1E}" type="datetimeFigureOut">
              <a:rPr lang="en-US" smtClean="0"/>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F04D3-D03D-43B9-A84F-188FDC79E4CA}" type="slidenum">
              <a:rPr lang="en-US" smtClean="0"/>
              <a:t>‹#›</a:t>
            </a:fld>
            <a:endParaRPr lang="en-US"/>
          </a:p>
        </p:txBody>
      </p:sp>
    </p:spTree>
    <p:extLst>
      <p:ext uri="{BB962C8B-B14F-4D97-AF65-F5344CB8AC3E}">
        <p14:creationId xmlns:p14="http://schemas.microsoft.com/office/powerpoint/2010/main" val="1370178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E3C6439-2834-4591-BFD5-2B472D641F1E}" type="datetimeFigureOut">
              <a:rPr lang="en-US" smtClean="0"/>
              <a:t>11/27/2017</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F04D3-D03D-43B9-A84F-188FDC79E4CA}" type="slidenum">
              <a:rPr lang="en-US" smtClean="0"/>
              <a:t>‹#›</a:t>
            </a:fld>
            <a:endParaRPr lang="en-US"/>
          </a:p>
        </p:txBody>
      </p:sp>
    </p:spTree>
    <p:extLst>
      <p:ext uri="{BB962C8B-B14F-4D97-AF65-F5344CB8AC3E}">
        <p14:creationId xmlns:p14="http://schemas.microsoft.com/office/powerpoint/2010/main" val="9133825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E3C6439-2834-4591-BFD5-2B472D641F1E}" type="datetimeFigureOut">
              <a:rPr lang="en-US" smtClean="0"/>
              <a:t>11/27/2017</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F04D3-D03D-43B9-A84F-188FDC79E4CA}" type="slidenum">
              <a:rPr lang="en-US" smtClean="0"/>
              <a:t>‹#›</a:t>
            </a:fld>
            <a:endParaRPr lang="en-US"/>
          </a:p>
        </p:txBody>
      </p:sp>
    </p:spTree>
    <p:extLst>
      <p:ext uri="{BB962C8B-B14F-4D97-AF65-F5344CB8AC3E}">
        <p14:creationId xmlns:p14="http://schemas.microsoft.com/office/powerpoint/2010/main" val="39305000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3C6439-2834-4591-BFD5-2B472D641F1E}" type="datetimeFigureOut">
              <a:rPr lang="en-US" smtClean="0"/>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F04D3-D03D-43B9-A84F-188FDC79E4CA}" type="slidenum">
              <a:rPr lang="en-US" smtClean="0"/>
              <a:t>‹#›</a:t>
            </a:fld>
            <a:endParaRPr lang="en-US"/>
          </a:p>
        </p:txBody>
      </p:sp>
    </p:spTree>
    <p:extLst>
      <p:ext uri="{BB962C8B-B14F-4D97-AF65-F5344CB8AC3E}">
        <p14:creationId xmlns:p14="http://schemas.microsoft.com/office/powerpoint/2010/main" val="35057982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3C6439-2834-4591-BFD5-2B472D641F1E}" type="datetimeFigureOut">
              <a:rPr lang="en-US" smtClean="0"/>
              <a:t>11/27/2017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F04D3-D03D-43B9-A84F-188FDC79E4CA}" type="slidenum">
              <a:rPr lang="en-US" smtClean="0"/>
              <a:t>‹#›</a:t>
            </a:fld>
            <a:endParaRPr lang="en-US"/>
          </a:p>
        </p:txBody>
      </p:sp>
    </p:spTree>
    <p:extLst>
      <p:ext uri="{BB962C8B-B14F-4D97-AF65-F5344CB8AC3E}">
        <p14:creationId xmlns:p14="http://schemas.microsoft.com/office/powerpoint/2010/main" val="4011052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E3C6439-2834-4591-BFD5-2B472D641F1E}" type="datetimeFigureOut">
              <a:rPr lang="en-US" smtClean="0"/>
              <a:t>11/27/2017</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B5F04D3-D03D-43B9-A84F-188FDC79E4CA}" type="slidenum">
              <a:rPr lang="en-US" smtClean="0"/>
              <a:t>‹#›</a:t>
            </a:fld>
            <a:endParaRPr lang="en-US"/>
          </a:p>
        </p:txBody>
      </p:sp>
    </p:spTree>
    <p:extLst>
      <p:ext uri="{BB962C8B-B14F-4D97-AF65-F5344CB8AC3E}">
        <p14:creationId xmlns:p14="http://schemas.microsoft.com/office/powerpoint/2010/main" val="108422285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8C4F2-BEE0-4BEF-87F4-41A2460A3467}"/>
              </a:ext>
            </a:extLst>
          </p:cNvPr>
          <p:cNvSpPr>
            <a:spLocks noGrp="1"/>
          </p:cNvSpPr>
          <p:nvPr>
            <p:ph type="title"/>
          </p:nvPr>
        </p:nvSpPr>
        <p:spPr>
          <a:xfrm>
            <a:off x="646111" y="742122"/>
            <a:ext cx="9404723" cy="1828800"/>
          </a:xfrm>
        </p:spPr>
        <p:txBody>
          <a:bodyPr/>
          <a:lstStyle/>
          <a:p>
            <a:pPr algn="ctr"/>
            <a:r>
              <a:rPr lang="en-US" sz="7200" b="1" dirty="0"/>
              <a:t>THE NEOM CITY</a:t>
            </a:r>
            <a:br>
              <a:rPr lang="en-US" dirty="0"/>
            </a:br>
            <a:endParaRPr lang="en-US" dirty="0"/>
          </a:p>
        </p:txBody>
      </p:sp>
      <p:sp>
        <p:nvSpPr>
          <p:cNvPr id="3" name="Content Placeholder 2">
            <a:extLst>
              <a:ext uri="{FF2B5EF4-FFF2-40B4-BE49-F238E27FC236}">
                <a16:creationId xmlns:a16="http://schemas.microsoft.com/office/drawing/2014/main" id="{56B59C96-EC69-4C87-AE2C-BF55805F9F99}"/>
              </a:ext>
            </a:extLst>
          </p:cNvPr>
          <p:cNvSpPr>
            <a:spLocks noGrp="1"/>
          </p:cNvSpPr>
          <p:nvPr>
            <p:ph idx="1"/>
          </p:nvPr>
        </p:nvSpPr>
        <p:spPr>
          <a:xfrm>
            <a:off x="1103312" y="2769704"/>
            <a:ext cx="8946541" cy="3856383"/>
          </a:xfrm>
        </p:spPr>
        <p:txBody>
          <a:bodyPr>
            <a:normAutofit/>
          </a:bodyPr>
          <a:lstStyle/>
          <a:p>
            <a:pPr marL="0" indent="0" algn="ctr">
              <a:buNone/>
            </a:pPr>
            <a:r>
              <a:rPr lang="en-US" sz="3600" dirty="0"/>
              <a:t>PRESENTED BY </a:t>
            </a:r>
          </a:p>
          <a:p>
            <a:pPr marL="0" indent="0" algn="ctr">
              <a:buNone/>
            </a:pPr>
            <a:r>
              <a:rPr lang="en-US" sz="3600" dirty="0"/>
              <a:t>(STUDENT’S NAME)</a:t>
            </a:r>
          </a:p>
          <a:p>
            <a:pPr marL="0" indent="0" algn="ctr">
              <a:buNone/>
            </a:pPr>
            <a:r>
              <a:rPr lang="en-US" sz="3600" dirty="0"/>
              <a:t>ON</a:t>
            </a:r>
          </a:p>
          <a:p>
            <a:pPr marL="0" indent="0" algn="ctr">
              <a:buNone/>
            </a:pPr>
            <a:r>
              <a:rPr lang="en-US" sz="3600" dirty="0"/>
              <a:t>(DUE DATE)</a:t>
            </a:r>
          </a:p>
        </p:txBody>
      </p:sp>
    </p:spTree>
    <p:extLst>
      <p:ext uri="{BB962C8B-B14F-4D97-AF65-F5344CB8AC3E}">
        <p14:creationId xmlns:p14="http://schemas.microsoft.com/office/powerpoint/2010/main" val="175928247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553D2-01DF-4FC3-BC80-931376461B75}"/>
              </a:ext>
            </a:extLst>
          </p:cNvPr>
          <p:cNvSpPr>
            <a:spLocks noGrp="1"/>
          </p:cNvSpPr>
          <p:nvPr>
            <p:ph type="title"/>
          </p:nvPr>
        </p:nvSpPr>
        <p:spPr/>
        <p:txBody>
          <a:bodyPr/>
          <a:lstStyle/>
          <a:p>
            <a:pPr algn="ctr"/>
            <a:r>
              <a:rPr lang="en-US" dirty="0"/>
              <a:t>NEOM FACTS</a:t>
            </a:r>
          </a:p>
        </p:txBody>
      </p:sp>
      <p:sp>
        <p:nvSpPr>
          <p:cNvPr id="3" name="Content Placeholder 2">
            <a:extLst>
              <a:ext uri="{FF2B5EF4-FFF2-40B4-BE49-F238E27FC236}">
                <a16:creationId xmlns:a16="http://schemas.microsoft.com/office/drawing/2014/main" id="{BEAC9C54-2D8A-4EC2-BAC5-8268F25EBE1B}"/>
              </a:ext>
            </a:extLst>
          </p:cNvPr>
          <p:cNvSpPr>
            <a:spLocks noGrp="1"/>
          </p:cNvSpPr>
          <p:nvPr>
            <p:ph idx="1"/>
          </p:nvPr>
        </p:nvSpPr>
        <p:spPr>
          <a:xfrm>
            <a:off x="145773" y="1404730"/>
            <a:ext cx="11940209" cy="5300870"/>
          </a:xfrm>
        </p:spPr>
        <p:txBody>
          <a:bodyPr>
            <a:normAutofit fontScale="92500"/>
          </a:bodyPr>
          <a:lstStyle/>
          <a:p>
            <a:r>
              <a:rPr lang="en-US" sz="3600" dirty="0"/>
              <a:t>NEOM is the name of the new mega city that the Saudi Prince, Mohammed bin Salman, announced plans to build on the coast of Red Sea.</a:t>
            </a:r>
          </a:p>
          <a:p>
            <a:r>
              <a:rPr lang="en-US" sz="3600" dirty="0"/>
              <a:t>The city is set to become the world’s first independent special zone located in the Northwestern region of Saudi Arabia and stretching over three countries.</a:t>
            </a:r>
          </a:p>
          <a:p>
            <a:r>
              <a:rPr lang="en-US" sz="3600" dirty="0"/>
              <a:t>This mega city, estimated to cost more than five hundred billion US dollars, promises a lifestyle that has never been experienced in the history of Saudi Arabia.</a:t>
            </a:r>
          </a:p>
          <a:p>
            <a:endParaRPr lang="en-US" dirty="0"/>
          </a:p>
        </p:txBody>
      </p:sp>
    </p:spTree>
    <p:extLst>
      <p:ext uri="{BB962C8B-B14F-4D97-AF65-F5344CB8AC3E}">
        <p14:creationId xmlns:p14="http://schemas.microsoft.com/office/powerpoint/2010/main" val="361438657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2866-94FC-4AA3-A69C-696B6468FDE1}"/>
              </a:ext>
            </a:extLst>
          </p:cNvPr>
          <p:cNvSpPr>
            <a:spLocks noGrp="1"/>
          </p:cNvSpPr>
          <p:nvPr>
            <p:ph type="title"/>
          </p:nvPr>
        </p:nvSpPr>
        <p:spPr/>
        <p:txBody>
          <a:bodyPr/>
          <a:lstStyle/>
          <a:p>
            <a:pPr algn="ctr"/>
            <a:r>
              <a:rPr lang="en-US" dirty="0"/>
              <a:t>NEOM FACTS</a:t>
            </a:r>
          </a:p>
        </p:txBody>
      </p:sp>
      <p:sp>
        <p:nvSpPr>
          <p:cNvPr id="3" name="Content Placeholder 2">
            <a:extLst>
              <a:ext uri="{FF2B5EF4-FFF2-40B4-BE49-F238E27FC236}">
                <a16:creationId xmlns:a16="http://schemas.microsoft.com/office/drawing/2014/main" id="{B5EE9605-7CDF-4F25-B137-5EB5F8B0B3CC}"/>
              </a:ext>
            </a:extLst>
          </p:cNvPr>
          <p:cNvSpPr>
            <a:spLocks noGrp="1"/>
          </p:cNvSpPr>
          <p:nvPr>
            <p:ph idx="1"/>
          </p:nvPr>
        </p:nvSpPr>
        <p:spPr>
          <a:xfrm>
            <a:off x="106018" y="1484243"/>
            <a:ext cx="12085982" cy="5274365"/>
          </a:xfrm>
        </p:spPr>
        <p:txBody>
          <a:bodyPr>
            <a:normAutofit fontScale="92500" lnSpcReduction="10000"/>
          </a:bodyPr>
          <a:lstStyle/>
          <a:p>
            <a:r>
              <a:rPr lang="en-US" sz="3600" dirty="0"/>
              <a:t>The mega city project plan includes a bridge spanning from the Red Sea, connecting the proposed NEOM city to Egypt and the rest of Africa.</a:t>
            </a:r>
          </a:p>
          <a:p>
            <a:r>
              <a:rPr lang="en-US" sz="3600" dirty="0"/>
              <a:t>Some ten thousand square miles of land have been for the development of this urban city, the land of which will stretch into Jordan and Egypt.</a:t>
            </a:r>
          </a:p>
          <a:p>
            <a:r>
              <a:rPr lang="en-US" sz="3600" dirty="0"/>
              <a:t>The person who was appointed to lead the development of NEOM mega city is none other than the former chairman and CEO of Siemens AG and Alcoa company, Klaus Kleinfeld.</a:t>
            </a:r>
          </a:p>
        </p:txBody>
      </p:sp>
    </p:spTree>
    <p:extLst>
      <p:ext uri="{BB962C8B-B14F-4D97-AF65-F5344CB8AC3E}">
        <p14:creationId xmlns:p14="http://schemas.microsoft.com/office/powerpoint/2010/main" val="36311114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5CDA6-C7ED-473F-B4B2-22724DE86758}"/>
              </a:ext>
            </a:extLst>
          </p:cNvPr>
          <p:cNvSpPr>
            <a:spLocks noGrp="1"/>
          </p:cNvSpPr>
          <p:nvPr>
            <p:ph type="title"/>
          </p:nvPr>
        </p:nvSpPr>
        <p:spPr/>
        <p:txBody>
          <a:bodyPr/>
          <a:lstStyle/>
          <a:p>
            <a:pPr algn="ctr"/>
            <a:r>
              <a:rPr lang="en-US" dirty="0"/>
              <a:t>NEOM FACTS</a:t>
            </a:r>
          </a:p>
        </p:txBody>
      </p:sp>
      <p:sp>
        <p:nvSpPr>
          <p:cNvPr id="3" name="Content Placeholder 2">
            <a:extLst>
              <a:ext uri="{FF2B5EF4-FFF2-40B4-BE49-F238E27FC236}">
                <a16:creationId xmlns:a16="http://schemas.microsoft.com/office/drawing/2014/main" id="{9CC9AAD2-5A23-4DB2-848B-7D50B02A8F6D}"/>
              </a:ext>
            </a:extLst>
          </p:cNvPr>
          <p:cNvSpPr>
            <a:spLocks noGrp="1"/>
          </p:cNvSpPr>
          <p:nvPr>
            <p:ph idx="1"/>
          </p:nvPr>
        </p:nvSpPr>
        <p:spPr>
          <a:xfrm>
            <a:off x="119270" y="1470992"/>
            <a:ext cx="11926956" cy="5387008"/>
          </a:xfrm>
        </p:spPr>
        <p:txBody>
          <a:bodyPr>
            <a:normAutofit lnSpcReduction="10000"/>
          </a:bodyPr>
          <a:lstStyle/>
          <a:p>
            <a:r>
              <a:rPr lang="en-US" sz="3200" dirty="0"/>
              <a:t>The money to be used in funding this mega city project is expected to be provided by the Saudi government, local and international investors.</a:t>
            </a:r>
          </a:p>
          <a:p>
            <a:r>
              <a:rPr lang="en-US" sz="3200" dirty="0"/>
              <a:t>The construction and the development of the NEOM city will done independently from the existing governmental framework through step-by-step consolations with investors.</a:t>
            </a:r>
          </a:p>
          <a:p>
            <a:r>
              <a:rPr lang="en-US" sz="3200" dirty="0"/>
              <a:t>The NEOM mega city project is one of the indicators of Mohammed bin Salman’s efforts to transform the economy of Saudi Arabia and help the kingdom move towards a new generation of cities.</a:t>
            </a:r>
          </a:p>
        </p:txBody>
      </p:sp>
    </p:spTree>
    <p:extLst>
      <p:ext uri="{BB962C8B-B14F-4D97-AF65-F5344CB8AC3E}">
        <p14:creationId xmlns:p14="http://schemas.microsoft.com/office/powerpoint/2010/main" val="2396462905"/>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B97E3-E265-4B56-833C-5D3A58C51E5A}"/>
              </a:ext>
            </a:extLst>
          </p:cNvPr>
          <p:cNvSpPr>
            <a:spLocks noGrp="1"/>
          </p:cNvSpPr>
          <p:nvPr>
            <p:ph type="title"/>
          </p:nvPr>
        </p:nvSpPr>
        <p:spPr/>
        <p:txBody>
          <a:bodyPr/>
          <a:lstStyle/>
          <a:p>
            <a:pPr algn="ctr"/>
            <a:r>
              <a:rPr lang="en-US" dirty="0"/>
              <a:t>NEOM FACTS</a:t>
            </a:r>
          </a:p>
        </p:txBody>
      </p:sp>
      <p:sp>
        <p:nvSpPr>
          <p:cNvPr id="3" name="Content Placeholder 2">
            <a:extLst>
              <a:ext uri="{FF2B5EF4-FFF2-40B4-BE49-F238E27FC236}">
                <a16:creationId xmlns:a16="http://schemas.microsoft.com/office/drawing/2014/main" id="{1639BCEC-DC91-49D1-B94D-8F2696CEB6EE}"/>
              </a:ext>
            </a:extLst>
          </p:cNvPr>
          <p:cNvSpPr>
            <a:spLocks noGrp="1"/>
          </p:cNvSpPr>
          <p:nvPr>
            <p:ph idx="1"/>
          </p:nvPr>
        </p:nvSpPr>
        <p:spPr>
          <a:xfrm>
            <a:off x="119270" y="1325217"/>
            <a:ext cx="11979965" cy="5433391"/>
          </a:xfrm>
        </p:spPr>
        <p:txBody>
          <a:bodyPr>
            <a:normAutofit fontScale="92500"/>
          </a:bodyPr>
          <a:lstStyle/>
          <a:p>
            <a:r>
              <a:rPr lang="en-US" sz="3600" dirty="0"/>
              <a:t>The Saudi prince recently appeared at the conference to promote the mega city project in Riyadh and stated that NEOM city will be powered by clean energy and that the city will have no room for anything traditional.</a:t>
            </a:r>
          </a:p>
          <a:p>
            <a:r>
              <a:rPr lang="en-US" sz="3600" dirty="0"/>
              <a:t>The mega city will be a hub featuring the latest technology in everything from seawater farming to artificial intelligence and 100% renewable energy.</a:t>
            </a:r>
          </a:p>
          <a:p>
            <a:r>
              <a:rPr lang="en-US" sz="3600" dirty="0"/>
              <a:t>The development of the NEOM city project is broadly founded on the concept of ‘free zone’ which was first initiated in Dubai.</a:t>
            </a:r>
          </a:p>
        </p:txBody>
      </p:sp>
    </p:spTree>
    <p:extLst>
      <p:ext uri="{BB962C8B-B14F-4D97-AF65-F5344CB8AC3E}">
        <p14:creationId xmlns:p14="http://schemas.microsoft.com/office/powerpoint/2010/main" val="160037258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22E01-F678-46FB-AF5A-01445F1870F4}"/>
              </a:ext>
            </a:extLst>
          </p:cNvPr>
          <p:cNvSpPr>
            <a:spLocks noGrp="1"/>
          </p:cNvSpPr>
          <p:nvPr>
            <p:ph type="title"/>
          </p:nvPr>
        </p:nvSpPr>
        <p:spPr/>
        <p:txBody>
          <a:bodyPr/>
          <a:lstStyle/>
          <a:p>
            <a:pPr algn="ctr"/>
            <a:r>
              <a:rPr lang="en-US" dirty="0"/>
              <a:t>NEOM FACTS</a:t>
            </a:r>
          </a:p>
        </p:txBody>
      </p:sp>
      <p:sp>
        <p:nvSpPr>
          <p:cNvPr id="3" name="Content Placeholder 2">
            <a:extLst>
              <a:ext uri="{FF2B5EF4-FFF2-40B4-BE49-F238E27FC236}">
                <a16:creationId xmlns:a16="http://schemas.microsoft.com/office/drawing/2014/main" id="{99D1650C-AFCC-4E9A-B98E-03F5BE78D934}"/>
              </a:ext>
            </a:extLst>
          </p:cNvPr>
          <p:cNvSpPr>
            <a:spLocks noGrp="1"/>
          </p:cNvSpPr>
          <p:nvPr>
            <p:ph idx="1"/>
          </p:nvPr>
        </p:nvSpPr>
        <p:spPr>
          <a:xfrm>
            <a:off x="119270" y="1577009"/>
            <a:ext cx="11926956" cy="5062329"/>
          </a:xfrm>
        </p:spPr>
        <p:txBody>
          <a:bodyPr>
            <a:normAutofit lnSpcReduction="10000"/>
          </a:bodyPr>
          <a:lstStyle/>
          <a:p>
            <a:r>
              <a:rPr lang="en-US" sz="3600" dirty="0"/>
              <a:t>Consequently, the NEOM mega city is expected to be a zone that is not only free from tariffs, but also to run operations that are separate from the rest of the Saudi government.</a:t>
            </a:r>
          </a:p>
          <a:p>
            <a:r>
              <a:rPr lang="en-US" sz="3600" dirty="0"/>
              <a:t>To express its full support of the NEOM project, the Saudi kingdom has already a plan to transform hundreds of kilometers of the Red Sea coast into a world-class tourism destination governed by laws and international standards.</a:t>
            </a:r>
          </a:p>
        </p:txBody>
      </p:sp>
    </p:spTree>
    <p:extLst>
      <p:ext uri="{BB962C8B-B14F-4D97-AF65-F5344CB8AC3E}">
        <p14:creationId xmlns:p14="http://schemas.microsoft.com/office/powerpoint/2010/main" val="149064484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8F62A-C8C7-46CC-91FA-9E6AC0AA052B}"/>
              </a:ext>
            </a:extLst>
          </p:cNvPr>
          <p:cNvSpPr>
            <a:spLocks noGrp="1"/>
          </p:cNvSpPr>
          <p:nvPr>
            <p:ph type="title"/>
          </p:nvPr>
        </p:nvSpPr>
        <p:spPr/>
        <p:txBody>
          <a:bodyPr/>
          <a:lstStyle/>
          <a:p>
            <a:pPr algn="ctr"/>
            <a:r>
              <a:rPr lang="en-US" dirty="0"/>
              <a:t>NEOM GOALS</a:t>
            </a:r>
          </a:p>
        </p:txBody>
      </p:sp>
      <p:sp>
        <p:nvSpPr>
          <p:cNvPr id="3" name="Content Placeholder 2">
            <a:extLst>
              <a:ext uri="{FF2B5EF4-FFF2-40B4-BE49-F238E27FC236}">
                <a16:creationId xmlns:a16="http://schemas.microsoft.com/office/drawing/2014/main" id="{BBD15270-D845-41C2-BDCA-33BFEEC6E24C}"/>
              </a:ext>
            </a:extLst>
          </p:cNvPr>
          <p:cNvSpPr>
            <a:spLocks noGrp="1"/>
          </p:cNvSpPr>
          <p:nvPr>
            <p:ph idx="1"/>
          </p:nvPr>
        </p:nvSpPr>
        <p:spPr>
          <a:xfrm>
            <a:off x="172278" y="1404730"/>
            <a:ext cx="11847444" cy="4843669"/>
          </a:xfrm>
        </p:spPr>
        <p:txBody>
          <a:bodyPr>
            <a:normAutofit fontScale="92500" lnSpcReduction="10000"/>
          </a:bodyPr>
          <a:lstStyle/>
          <a:p>
            <a:r>
              <a:rPr lang="en-US" sz="4400" dirty="0"/>
              <a:t>The main goal behind the development of the NEOM city project is to attract top talent from around the world to push the boundaries of innovation like it has never happened before.</a:t>
            </a:r>
          </a:p>
          <a:p>
            <a:r>
              <a:rPr lang="en-US" sz="4400" dirty="0"/>
              <a:t>The project as well seeks to drive the economic growth of the NEOM zone and its residents.</a:t>
            </a:r>
          </a:p>
          <a:p>
            <a:pPr marL="0" indent="0">
              <a:buNone/>
            </a:pPr>
            <a:endParaRPr lang="en-US" dirty="0"/>
          </a:p>
        </p:txBody>
      </p:sp>
    </p:spTree>
    <p:extLst>
      <p:ext uri="{BB962C8B-B14F-4D97-AF65-F5344CB8AC3E}">
        <p14:creationId xmlns:p14="http://schemas.microsoft.com/office/powerpoint/2010/main" val="896064986"/>
      </p:ext>
    </p:extLst>
  </p:cSld>
  <p:clrMapOvr>
    <a:masterClrMapping/>
  </p:clrMapOvr>
  <p:transition spd="slow">
    <p:wheel spokes="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47CF6-AC3D-459E-9A6E-E7E0C04771EB}"/>
              </a:ext>
            </a:extLst>
          </p:cNvPr>
          <p:cNvSpPr>
            <a:spLocks noGrp="1"/>
          </p:cNvSpPr>
          <p:nvPr>
            <p:ph type="title"/>
          </p:nvPr>
        </p:nvSpPr>
        <p:spPr/>
        <p:txBody>
          <a:bodyPr/>
          <a:lstStyle/>
          <a:p>
            <a:pPr algn="ctr"/>
            <a:r>
              <a:rPr lang="en-US" dirty="0"/>
              <a:t>Sources</a:t>
            </a:r>
          </a:p>
        </p:txBody>
      </p:sp>
      <p:sp>
        <p:nvSpPr>
          <p:cNvPr id="3" name="Content Placeholder 2">
            <a:extLst>
              <a:ext uri="{FF2B5EF4-FFF2-40B4-BE49-F238E27FC236}">
                <a16:creationId xmlns:a16="http://schemas.microsoft.com/office/drawing/2014/main" id="{19F60184-1FE8-48D7-A08A-D42C92D38F71}"/>
              </a:ext>
            </a:extLst>
          </p:cNvPr>
          <p:cNvSpPr>
            <a:spLocks noGrp="1"/>
          </p:cNvSpPr>
          <p:nvPr>
            <p:ph idx="1"/>
          </p:nvPr>
        </p:nvSpPr>
        <p:spPr>
          <a:xfrm>
            <a:off x="212036" y="1643270"/>
            <a:ext cx="11661912" cy="4605129"/>
          </a:xfrm>
        </p:spPr>
        <p:txBody>
          <a:bodyPr/>
          <a:lstStyle/>
          <a:p>
            <a:r>
              <a:rPr lang="en-US" sz="2800" dirty="0"/>
              <a:t>https://www.bloomberg.com/news/articles/2017-10-24/saudi-arabia-s-neom-oasis-or-sand-castle</a:t>
            </a:r>
          </a:p>
          <a:p>
            <a:r>
              <a:rPr lang="en-US" sz="2800" dirty="0"/>
              <a:t>http://saudigazette.com.sa/article/520137/SAUDI-ARABIA/8-things-to-know-about-NEOM-project</a:t>
            </a:r>
          </a:p>
          <a:p>
            <a:r>
              <a:rPr lang="en-US" sz="2800" dirty="0"/>
              <a:t>https://www.bloomberg.com/news/articles/2017-10-24/saudi-arabia-to-build-new-mega-city-on-country-s-north-coast</a:t>
            </a:r>
          </a:p>
          <a:p>
            <a:endParaRPr lang="en-US" dirty="0"/>
          </a:p>
        </p:txBody>
      </p:sp>
    </p:spTree>
    <p:extLst>
      <p:ext uri="{BB962C8B-B14F-4D97-AF65-F5344CB8AC3E}">
        <p14:creationId xmlns:p14="http://schemas.microsoft.com/office/powerpoint/2010/main" val="89117718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30</TotalTime>
  <Words>542</Words>
  <Application>Microsoft Office PowerPoint</Application>
  <PresentationFormat>Widescreen</PresentationFormat>
  <Paragraphs>31</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Century Gothic</vt:lpstr>
      <vt:lpstr>Wingdings 3</vt:lpstr>
      <vt:lpstr>Ion</vt:lpstr>
      <vt:lpstr>THE NEOM CITY </vt:lpstr>
      <vt:lpstr>NEOM FACTS</vt:lpstr>
      <vt:lpstr>NEOM FACTS</vt:lpstr>
      <vt:lpstr>NEOM FACTS</vt:lpstr>
      <vt:lpstr>NEOM FACTS</vt:lpstr>
      <vt:lpstr>NEOM FACTS</vt:lpstr>
      <vt:lpstr>NEOM GOALS</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NEOM </dc:title>
  <dc:creator>Vincent</dc:creator>
  <cp:lastModifiedBy>Vincent</cp:lastModifiedBy>
  <cp:revision>4</cp:revision>
  <dcterms:created xsi:type="dcterms:W3CDTF">2017-11-27T04:19:55Z</dcterms:created>
  <dcterms:modified xsi:type="dcterms:W3CDTF">2017-11-27T04:50:12Z</dcterms:modified>
</cp:coreProperties>
</file>